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60" d="100"/>
          <a:sy n="60" d="100"/>
        </p:scale>
        <p:origin x="-96" y="-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Producing Precipitation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Producing Precipitation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Producing Precipitation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crystals.com/" TargetMode="External"/><Relationship Id="rId2" Type="http://schemas.openxmlformats.org/officeDocument/2006/relationships/hyperlink" Target="https://www.biotopics.co.uk/jsmol/ic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 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How precipitation happens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905250"/>
            <a:ext cx="2057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 7.1–7.3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don’t clouds fall?</a:t>
            </a:r>
          </a:p>
          <a:p>
            <a:r>
              <a:rPr lang="en-US" dirty="0" smtClean="0"/>
              <a:t>Why does rain fall?</a:t>
            </a:r>
          </a:p>
          <a:p>
            <a:r>
              <a:rPr lang="en-US" dirty="0" smtClean="0"/>
              <a:t>How do clouds form rain?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8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Condensation Rate depends on surface area</a:t>
            </a:r>
          </a:p>
          <a:p>
            <a:r>
              <a:rPr lang="en-US" dirty="0" smtClean="0"/>
              <a:t>Cloud droplets ~ 1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</a:p>
          <a:p>
            <a:r>
              <a:rPr lang="en-US" dirty="0" smtClean="0"/>
              <a:t>Rain drops 0.5–5 mm</a:t>
            </a:r>
          </a:p>
          <a:p>
            <a:r>
              <a:rPr lang="en-US" dirty="0" smtClean="0"/>
              <a:t>This is a factor of at least 125 million</a:t>
            </a:r>
          </a:p>
          <a:p>
            <a:r>
              <a:rPr lang="en-US" dirty="0" smtClean="0"/>
              <a:t>Droplets cannot grow fast enough by condensation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Droplets grow by Coalescence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Droplets of different sizes fall at different rates</a:t>
            </a:r>
          </a:p>
          <a:p>
            <a:r>
              <a:rPr lang="en-US" dirty="0" smtClean="0"/>
              <a:t>Droplets collide and combine</a:t>
            </a:r>
          </a:p>
          <a:p>
            <a:r>
              <a:rPr lang="en-US" dirty="0" smtClean="0"/>
              <a:t>There must be lots of collisions</a:t>
            </a:r>
          </a:p>
          <a:p>
            <a:r>
              <a:rPr lang="en-US" dirty="0" smtClean="0"/>
              <a:t>It takes a lot to make a raindrop big enough to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9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ice crystals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Pure liquid water will not spontaneously freeze above </a:t>
            </a:r>
            <a:r>
              <a:rPr lang="en-US" dirty="0" smtClean="0">
                <a:solidFill>
                  <a:schemeClr val="accent2"/>
                </a:solidFill>
              </a:rPr>
              <a:t>–40°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Ice nuclei include </a:t>
            </a:r>
            <a:r>
              <a:rPr lang="en-US" dirty="0" smtClean="0">
                <a:solidFill>
                  <a:schemeClr val="accent2"/>
                </a:solidFill>
              </a:rPr>
              <a:t>kaolinite</a:t>
            </a:r>
            <a:r>
              <a:rPr lang="en-US" dirty="0" smtClean="0"/>
              <a:t>, some </a:t>
            </a:r>
            <a:r>
              <a:rPr lang="en-US" dirty="0" smtClean="0">
                <a:solidFill>
                  <a:schemeClr val="accent2"/>
                </a:solidFill>
              </a:rPr>
              <a:t>bacteria</a:t>
            </a:r>
            <a:r>
              <a:rPr lang="en-US" dirty="0" smtClean="0"/>
              <a:t>, and existing ice crystals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Ice</a:t>
            </a:r>
            <a:r>
              <a:rPr lang="en-US" dirty="0" smtClean="0"/>
              <a:t> has a </a:t>
            </a:r>
            <a:r>
              <a:rPr lang="en-US" dirty="0" smtClean="0">
                <a:solidFill>
                  <a:schemeClr val="accent2"/>
                </a:solidFill>
              </a:rPr>
              <a:t>lower saturation vapor pressure </a:t>
            </a:r>
            <a:r>
              <a:rPr lang="en-US" dirty="0" smtClean="0"/>
              <a:t>than liquid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1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Bergeron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an ice crystal forms in a cloud of water droplets:</a:t>
            </a:r>
          </a:p>
          <a:p>
            <a:r>
              <a:rPr lang="en-US" dirty="0" smtClean="0"/>
              <a:t>Moisture will deposit onto the ice crystal</a:t>
            </a:r>
          </a:p>
          <a:p>
            <a:r>
              <a:rPr lang="en-US" dirty="0" smtClean="0"/>
              <a:t>The partial pressure of water will drop near the ice crystal</a:t>
            </a:r>
          </a:p>
          <a:p>
            <a:r>
              <a:rPr lang="en-US" dirty="0" smtClean="0"/>
              <a:t>Liquid water droplets will evaporate because the air is unsaturated</a:t>
            </a:r>
          </a:p>
          <a:p>
            <a:r>
              <a:rPr lang="en-US" dirty="0" smtClean="0"/>
              <a:t>More vapor condenses onto the 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2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Bergeron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Ice crystals grow at the expense of liquid droplets</a:t>
            </a:r>
          </a:p>
          <a:p>
            <a:r>
              <a:rPr lang="en-US" dirty="0" smtClean="0"/>
              <a:t>Lots of droplets make a few large ice crystals</a:t>
            </a:r>
          </a:p>
          <a:p>
            <a:r>
              <a:rPr lang="en-US" dirty="0" smtClean="0"/>
              <a:t>Ice melts as it falls into warmer lower air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It rains!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crystals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838199"/>
          </a:xfrm>
        </p:spPr>
        <p:txBody>
          <a:bodyPr/>
          <a:lstStyle/>
          <a:p>
            <a:r>
              <a:rPr lang="en-US" dirty="0" smtClean="0"/>
              <a:t>Otherwise known as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09751"/>
            <a:ext cx="8229600" cy="304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3-D Hydrogen bonded network</a:t>
            </a:r>
          </a:p>
          <a:p>
            <a:r>
              <a:rPr lang="en-US" dirty="0" smtClean="0"/>
              <a:t>Overall </a:t>
            </a:r>
            <a:r>
              <a:rPr lang="en-US" dirty="0" smtClean="0">
                <a:hlinkClick r:id="rId2"/>
              </a:rPr>
              <a:t>six-fold symmetry</a:t>
            </a:r>
            <a:endParaRPr lang="en-US" dirty="0" smtClean="0"/>
          </a:p>
          <a:p>
            <a:r>
              <a:rPr lang="en-US" dirty="0" smtClean="0"/>
              <a:t>Crystals tend to grow as plates, hollow columns, stellar dendrites</a:t>
            </a:r>
          </a:p>
          <a:p>
            <a:r>
              <a:rPr lang="en-US" dirty="0" smtClean="0">
                <a:hlinkClick r:id="rId3"/>
              </a:rPr>
              <a:t>Snowcrystals.com</a:t>
            </a:r>
            <a:r>
              <a:rPr lang="en-US" dirty="0" smtClean="0"/>
              <a:t> is the definitive snow crystals site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86200" y="1200150"/>
            <a:ext cx="1143000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snow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1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Idea</a:t>
            </a:r>
            <a:r>
              <a:rPr lang="en-US" dirty="0" smtClean="0"/>
              <a:t>: inject ice nuclei into a cloud to initiate precipitation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Nuclei</a:t>
            </a:r>
            <a:r>
              <a:rPr lang="en-US" dirty="0" smtClean="0"/>
              <a:t>: dry ice, silver iodide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Motivations</a:t>
            </a:r>
            <a:r>
              <a:rPr lang="en-US" dirty="0" smtClean="0"/>
              <a:t>: alleviate drought, disrupt hurricanes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Results</a:t>
            </a:r>
            <a:r>
              <a:rPr lang="en-US" dirty="0" smtClean="0"/>
              <a:t>: little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277</Words>
  <Application>Microsoft Office PowerPoint</Application>
  <PresentationFormat>On-screen Show (16:9)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Rain Clouds</vt:lpstr>
      <vt:lpstr>Questions to Consider</vt:lpstr>
      <vt:lpstr>Kinetic Difficulty</vt:lpstr>
      <vt:lpstr>Droplets grow by Coalescence</vt:lpstr>
      <vt:lpstr>Forming ice crystals</vt:lpstr>
      <vt:lpstr>Bergeron Process</vt:lpstr>
      <vt:lpstr>Bergeron Process</vt:lpstr>
      <vt:lpstr>Ice crystals</vt:lpstr>
      <vt:lpstr>Cloud Seeding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22</cp:revision>
  <cp:lastPrinted>2023-03-14T16:20:09Z</cp:lastPrinted>
  <dcterms:created xsi:type="dcterms:W3CDTF">2021-03-23T14:54:54Z</dcterms:created>
  <dcterms:modified xsi:type="dcterms:W3CDTF">2023-03-14T16:20:12Z</dcterms:modified>
</cp:coreProperties>
</file>